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7" r:id="rId4"/>
  </p:sldMasterIdLst>
  <p:notesMasterIdLst>
    <p:notesMasterId r:id="rId16"/>
  </p:notesMasterIdLst>
  <p:handoutMasterIdLst>
    <p:handoutMasterId r:id="rId17"/>
  </p:handoutMasterIdLst>
  <p:sldIdLst>
    <p:sldId id="291" r:id="rId5"/>
    <p:sldId id="273" r:id="rId6"/>
    <p:sldId id="275" r:id="rId7"/>
    <p:sldId id="282" r:id="rId8"/>
    <p:sldId id="259" r:id="rId9"/>
    <p:sldId id="289" r:id="rId10"/>
    <p:sldId id="290" r:id="rId11"/>
    <p:sldId id="287" r:id="rId12"/>
    <p:sldId id="281" r:id="rId13"/>
    <p:sldId id="293" r:id="rId14"/>
    <p:sldId id="28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94" autoAdjust="0"/>
  </p:normalViewPr>
  <p:slideViewPr>
    <p:cSldViewPr snapToGrid="0">
      <p:cViewPr>
        <p:scale>
          <a:sx n="100" d="100"/>
          <a:sy n="100" d="100"/>
        </p:scale>
        <p:origin x="990" y="31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y_\AppData\Roaming\Microsoft\Excel\App%20Store%20Analysis%20(version%201).xlsb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y_\AppData\Roaming\Microsoft\Excel\App%20Store%20Analysis%20(version%201).xlsb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ndy_\AppData\Roaming\Microsoft\Excel\App%20Store%20Analysis%20(version%201).xlsb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</a:t>
            </a:r>
            <a:r>
              <a:rPr lang="en-US" baseline="0"/>
              <a:t> of Apps per Genre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Sheet1!$A$3</c:f>
              <c:strCache>
                <c:ptCount val="1"/>
                <c:pt idx="0">
                  <c:v>Games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Sheet1!$B$3</c:f>
              <c:numCache>
                <c:formatCode>General</c:formatCode>
                <c:ptCount val="1"/>
                <c:pt idx="0">
                  <c:v>3862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9B-4470-9B3D-71052E5E9EE7}"/>
            </c:ext>
          </c:extLst>
        </c:ser>
        <c:ser>
          <c:idx val="1"/>
          <c:order val="1"/>
          <c:tx>
            <c:strRef>
              <c:f>Sheet1!$A$4</c:f>
              <c:strCache>
                <c:ptCount val="1"/>
                <c:pt idx="0">
                  <c:v>Entertainment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Sheet1!$B$4</c:f>
              <c:numCache>
                <c:formatCode>General</c:formatCode>
                <c:ptCount val="1"/>
                <c:pt idx="0">
                  <c:v>535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9B-4470-9B3D-71052E5E9EE7}"/>
            </c:ext>
          </c:extLst>
        </c:ser>
        <c:ser>
          <c:idx val="2"/>
          <c:order val="2"/>
          <c:tx>
            <c:strRef>
              <c:f>Sheet1!$A$5</c:f>
              <c:strCache>
                <c:ptCount val="1"/>
                <c:pt idx="0">
                  <c:v>Education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Sheet1!$B$5</c:f>
              <c:numCache>
                <c:formatCode>General</c:formatCode>
                <c:ptCount val="1"/>
                <c:pt idx="0">
                  <c:v>453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69B-4470-9B3D-71052E5E9EE7}"/>
            </c:ext>
          </c:extLst>
        </c:ser>
        <c:ser>
          <c:idx val="3"/>
          <c:order val="3"/>
          <c:tx>
            <c:strRef>
              <c:f>Sheet1!$A$6</c:f>
              <c:strCache>
                <c:ptCount val="1"/>
                <c:pt idx="0">
                  <c:v>Photo &amp; Video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Sheet1!$B$6</c:f>
              <c:numCache>
                <c:formatCode>General</c:formatCode>
                <c:ptCount val="1"/>
                <c:pt idx="0">
                  <c:v>349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69B-4470-9B3D-71052E5E9EE7}"/>
            </c:ext>
          </c:extLst>
        </c:ser>
        <c:ser>
          <c:idx val="4"/>
          <c:order val="4"/>
          <c:tx>
            <c:strRef>
              <c:f>Sheet1!$A$7</c:f>
              <c:strCache>
                <c:ptCount val="1"/>
                <c:pt idx="0">
                  <c:v>Utilities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Sheet1!$B$7</c:f>
              <c:numCache>
                <c:formatCode>General</c:formatCode>
                <c:ptCount val="1"/>
                <c:pt idx="0">
                  <c:v>248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69B-4470-9B3D-71052E5E9EE7}"/>
            </c:ext>
          </c:extLst>
        </c:ser>
        <c:ser>
          <c:idx val="5"/>
          <c:order val="5"/>
          <c:tx>
            <c:strRef>
              <c:f>Sheet1!$A$8</c:f>
              <c:strCache>
                <c:ptCount val="1"/>
                <c:pt idx="0">
                  <c:v>Health &amp; Fitness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Sheet1!$B$8</c:f>
              <c:numCache>
                <c:formatCode>General</c:formatCode>
                <c:ptCount val="1"/>
                <c:pt idx="0">
                  <c:v>180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69B-4470-9B3D-71052E5E9EE7}"/>
            </c:ext>
          </c:extLst>
        </c:ser>
        <c:ser>
          <c:idx val="6"/>
          <c:order val="6"/>
          <c:tx>
            <c:strRef>
              <c:f>Sheet1!$A$9</c:f>
              <c:strCache>
                <c:ptCount val="1"/>
                <c:pt idx="0">
                  <c:v>Productivity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Sheet1!$B$9</c:f>
              <c:numCache>
                <c:formatCode>General</c:formatCode>
                <c:ptCount val="1"/>
                <c:pt idx="0">
                  <c:v>178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69B-4470-9B3D-71052E5E9EE7}"/>
            </c:ext>
          </c:extLst>
        </c:ser>
        <c:ser>
          <c:idx val="7"/>
          <c:order val="7"/>
          <c:tx>
            <c:strRef>
              <c:f>Sheet1!$A$10</c:f>
              <c:strCache>
                <c:ptCount val="1"/>
                <c:pt idx="0">
                  <c:v>Social Networking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Sheet1!$B$10</c:f>
              <c:numCache>
                <c:formatCode>General</c:formatCode>
                <c:ptCount val="1"/>
                <c:pt idx="0">
                  <c:v>167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69B-4470-9B3D-71052E5E9EE7}"/>
            </c:ext>
          </c:extLst>
        </c:ser>
        <c:ser>
          <c:idx val="8"/>
          <c:order val="8"/>
          <c:tx>
            <c:strRef>
              <c:f>Sheet1!$A$11</c:f>
              <c:strCache>
                <c:ptCount val="1"/>
                <c:pt idx="0">
                  <c:v>Lifestyle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Sheet1!$B$11</c:f>
              <c:numCache>
                <c:formatCode>General</c:formatCode>
                <c:ptCount val="1"/>
                <c:pt idx="0">
                  <c:v>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69B-4470-9B3D-71052E5E9EE7}"/>
            </c:ext>
          </c:extLst>
        </c:ser>
        <c:ser>
          <c:idx val="9"/>
          <c:order val="9"/>
          <c:tx>
            <c:strRef>
              <c:f>Sheet1!$A$12</c:f>
              <c:strCache>
                <c:ptCount val="1"/>
                <c:pt idx="0">
                  <c:v>Music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Sheet1!$B$12</c:f>
              <c:numCache>
                <c:formatCode>General</c:formatCode>
                <c:ptCount val="1"/>
                <c:pt idx="0">
                  <c:v>138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69B-4470-9B3D-71052E5E9EE7}"/>
            </c:ext>
          </c:extLst>
        </c:ser>
        <c:ser>
          <c:idx val="10"/>
          <c:order val="10"/>
          <c:tx>
            <c:strRef>
              <c:f>Sheet1!$A$13</c:f>
              <c:strCache>
                <c:ptCount val="1"/>
                <c:pt idx="0">
                  <c:v>Shopping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Sheet1!$B$13</c:f>
              <c:numCache>
                <c:formatCode>General</c:formatCode>
                <c:ptCount val="1"/>
                <c:pt idx="0">
                  <c:v>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69B-4470-9B3D-71052E5E9EE7}"/>
            </c:ext>
          </c:extLst>
        </c:ser>
        <c:ser>
          <c:idx val="11"/>
          <c:order val="11"/>
          <c:tx>
            <c:strRef>
              <c:f>Sheet1!$A$14</c:f>
              <c:strCache>
                <c:ptCount val="1"/>
                <c:pt idx="0">
                  <c:v>Sports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Sheet1!$B$14</c:f>
              <c:numCache>
                <c:formatCode>General</c:formatCode>
                <c:ptCount val="1"/>
                <c:pt idx="0">
                  <c:v>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C69B-4470-9B3D-71052E5E9EE7}"/>
            </c:ext>
          </c:extLst>
        </c:ser>
        <c:ser>
          <c:idx val="12"/>
          <c:order val="12"/>
          <c:tx>
            <c:strRef>
              <c:f>Sheet1!$A$15</c:f>
              <c:strCache>
                <c:ptCount val="1"/>
                <c:pt idx="0">
                  <c:v>Book</c:v>
                </c:pt>
              </c:strCache>
            </c:strRef>
          </c:tx>
          <c:spPr>
            <a:solidFill>
              <a:schemeClr val="accent1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Sheet1!$B$15</c:f>
              <c:numCache>
                <c:formatCode>General</c:formatCode>
                <c:ptCount val="1"/>
                <c:pt idx="0">
                  <c:v>112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69B-4470-9B3D-71052E5E9EE7}"/>
            </c:ext>
          </c:extLst>
        </c:ser>
        <c:ser>
          <c:idx val="13"/>
          <c:order val="13"/>
          <c:tx>
            <c:strRef>
              <c:f>Sheet1!$A$16</c:f>
              <c:strCache>
                <c:ptCount val="1"/>
                <c:pt idx="0">
                  <c:v>Finance</c:v>
                </c:pt>
              </c:strCache>
            </c:strRef>
          </c:tx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Sheet1!$B$16</c:f>
              <c:numCache>
                <c:formatCode>General</c:formatCode>
                <c:ptCount val="1"/>
                <c:pt idx="0">
                  <c:v>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C69B-4470-9B3D-71052E5E9EE7}"/>
            </c:ext>
          </c:extLst>
        </c:ser>
        <c:ser>
          <c:idx val="14"/>
          <c:order val="14"/>
          <c:tx>
            <c:strRef>
              <c:f>Sheet1!$A$17</c:f>
              <c:strCache>
                <c:ptCount val="1"/>
                <c:pt idx="0">
                  <c:v>Travel</c:v>
                </c:pt>
              </c:strCache>
            </c:strRef>
          </c:tx>
          <c:spPr>
            <a:solidFill>
              <a:schemeClr val="accent3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Sheet1!$B$17</c:f>
              <c:numCache>
                <c:formatCode>General</c:formatCode>
                <c:ptCount val="1"/>
                <c:pt idx="0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69B-4470-9B3D-71052E5E9EE7}"/>
            </c:ext>
          </c:extLst>
        </c:ser>
        <c:ser>
          <c:idx val="15"/>
          <c:order val="15"/>
          <c:tx>
            <c:strRef>
              <c:f>Sheet1!$A$18</c:f>
              <c:strCache>
                <c:ptCount val="1"/>
                <c:pt idx="0">
                  <c:v>News</c:v>
                </c:pt>
              </c:strCache>
            </c:strRef>
          </c:tx>
          <c:spPr>
            <a:solidFill>
              <a:schemeClr val="accent4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Sheet1!$B$18</c:f>
              <c:numCache>
                <c:formatCode>General</c:formatCode>
                <c:ptCount val="1"/>
                <c:pt idx="0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C69B-4470-9B3D-71052E5E9EE7}"/>
            </c:ext>
          </c:extLst>
        </c:ser>
        <c:ser>
          <c:idx val="16"/>
          <c:order val="16"/>
          <c:tx>
            <c:strRef>
              <c:f>Sheet1!$A$19</c:f>
              <c:strCache>
                <c:ptCount val="1"/>
                <c:pt idx="0">
                  <c:v>Weather</c:v>
                </c:pt>
              </c:strCache>
            </c:strRef>
          </c:tx>
          <c:spPr>
            <a:solidFill>
              <a:schemeClr val="accent5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Sheet1!$B$19</c:f>
              <c:numCache>
                <c:formatCode>General</c:formatCode>
                <c:ptCount val="1"/>
                <c:pt idx="0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C69B-4470-9B3D-71052E5E9EE7}"/>
            </c:ext>
          </c:extLst>
        </c:ser>
        <c:ser>
          <c:idx val="17"/>
          <c:order val="17"/>
          <c:tx>
            <c:strRef>
              <c:f>Sheet1!$A$20</c:f>
              <c:strCache>
                <c:ptCount val="1"/>
                <c:pt idx="0">
                  <c:v>Reference</c:v>
                </c:pt>
              </c:strCache>
            </c:strRef>
          </c:tx>
          <c:spPr>
            <a:solidFill>
              <a:schemeClr val="accent6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Sheet1!$B$20</c:f>
              <c:numCache>
                <c:formatCode>General</c:formatCode>
                <c:ptCount val="1"/>
                <c:pt idx="0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C69B-4470-9B3D-71052E5E9EE7}"/>
            </c:ext>
          </c:extLst>
        </c:ser>
        <c:ser>
          <c:idx val="18"/>
          <c:order val="18"/>
          <c:tx>
            <c:strRef>
              <c:f>Sheet1!$A$21</c:f>
              <c:strCache>
                <c:ptCount val="1"/>
                <c:pt idx="0">
                  <c:v>Food &amp; Drink</c:v>
                </c:pt>
              </c:strCache>
            </c:strRef>
          </c:tx>
          <c:spPr>
            <a:solidFill>
              <a:schemeClr val="accent1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Sheet1!$B$21</c:f>
              <c:numCache>
                <c:formatCode>General</c:formatCode>
                <c:ptCount val="1"/>
                <c:pt idx="0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C69B-4470-9B3D-71052E5E9EE7}"/>
            </c:ext>
          </c:extLst>
        </c:ser>
        <c:ser>
          <c:idx val="19"/>
          <c:order val="19"/>
          <c:tx>
            <c:strRef>
              <c:f>Sheet1!$A$22</c:f>
              <c:strCache>
                <c:ptCount val="1"/>
                <c:pt idx="0">
                  <c:v>Business</c:v>
                </c:pt>
              </c:strCache>
            </c:strRef>
          </c:tx>
          <c:spPr>
            <a:solidFill>
              <a:schemeClr val="accent2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Sheet1!$B$22</c:f>
              <c:numCache>
                <c:formatCode>General</c:formatCode>
                <c:ptCount val="1"/>
                <c:pt idx="0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C69B-4470-9B3D-71052E5E9EE7}"/>
            </c:ext>
          </c:extLst>
        </c:ser>
        <c:ser>
          <c:idx val="20"/>
          <c:order val="20"/>
          <c:tx>
            <c:strRef>
              <c:f>Sheet1!$A$23</c:f>
              <c:strCache>
                <c:ptCount val="1"/>
                <c:pt idx="0">
                  <c:v>Navigation</c:v>
                </c:pt>
              </c:strCache>
            </c:strRef>
          </c:tx>
          <c:spPr>
            <a:solidFill>
              <a:schemeClr val="accent3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Sheet1!$B$23</c:f>
              <c:numCache>
                <c:formatCode>General</c:formatCode>
                <c:ptCount val="1"/>
                <c:pt idx="0">
                  <c:v>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C69B-4470-9B3D-71052E5E9EE7}"/>
            </c:ext>
          </c:extLst>
        </c:ser>
        <c:ser>
          <c:idx val="21"/>
          <c:order val="21"/>
          <c:tx>
            <c:strRef>
              <c:f>Sheet1!$A$24</c:f>
              <c:strCache>
                <c:ptCount val="1"/>
                <c:pt idx="0">
                  <c:v>Medical</c:v>
                </c:pt>
              </c:strCache>
            </c:strRef>
          </c:tx>
          <c:spPr>
            <a:solidFill>
              <a:schemeClr val="accent4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Sheet1!$B$24</c:f>
              <c:numCache>
                <c:formatCode>General</c:formatCode>
                <c:ptCount val="1"/>
                <c:pt idx="0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C69B-4470-9B3D-71052E5E9EE7}"/>
            </c:ext>
          </c:extLst>
        </c:ser>
        <c:ser>
          <c:idx val="22"/>
          <c:order val="22"/>
          <c:tx>
            <c:strRef>
              <c:f>Sheet1!$A$25</c:f>
              <c:strCache>
                <c:ptCount val="1"/>
                <c:pt idx="0">
                  <c:v>Catalogs</c:v>
                </c:pt>
              </c:strCache>
            </c:strRef>
          </c:tx>
          <c:spPr>
            <a:solidFill>
              <a:schemeClr val="accent5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Sheet1!$B$2</c:f>
              <c:strCache>
                <c:ptCount val="1"/>
                <c:pt idx="0">
                  <c:v>Number of Apps</c:v>
                </c:pt>
              </c:strCache>
            </c:strRef>
          </c:cat>
          <c:val>
            <c:numRef>
              <c:f>Sheet1!$B$25</c:f>
              <c:numCache>
                <c:formatCode>General</c:formatCode>
                <c:ptCount val="1"/>
                <c:pt idx="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C69B-4470-9B3D-71052E5E9E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006328943"/>
        <c:axId val="1006319343"/>
      </c:barChart>
      <c:catAx>
        <c:axId val="100632894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6319343"/>
        <c:crosses val="autoZero"/>
        <c:auto val="1"/>
        <c:lblAlgn val="ctr"/>
        <c:lblOffset val="100"/>
        <c:noMultiLvlLbl val="0"/>
      </c:catAx>
      <c:valAx>
        <c:axId val="100631934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63289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Free Vs. Paid</a:t>
            </a:r>
            <a:r>
              <a:rPr lang="en-US" b="1" baseline="0" dirty="0">
                <a:solidFill>
                  <a:schemeClr val="tx1"/>
                </a:solidFill>
              </a:rPr>
              <a:t> App Average Rating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Sheet1!$M$2</c:f>
              <c:strCache>
                <c:ptCount val="1"/>
                <c:pt idx="0">
                  <c:v>Avg_Rating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Sheet1!$L$3:$L$4</c:f>
              <c:strCache>
                <c:ptCount val="2"/>
                <c:pt idx="0">
                  <c:v>Free</c:v>
                </c:pt>
                <c:pt idx="1">
                  <c:v>Paid</c:v>
                </c:pt>
              </c:strCache>
            </c:strRef>
          </c:cat>
          <c:val>
            <c:numRef>
              <c:f>Sheet1!$M$3:$M$4</c:f>
              <c:numCache>
                <c:formatCode>0.0000</c:formatCode>
                <c:ptCount val="2"/>
                <c:pt idx="0">
                  <c:v>4.1958479239619804</c:v>
                </c:pt>
                <c:pt idx="1">
                  <c:v>4.2896790980052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8B8-4CA9-8901-5D29AAE9A6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083423007"/>
        <c:axId val="1083409087"/>
        <c:axId val="0"/>
      </c:bar3DChart>
      <c:catAx>
        <c:axId val="10834230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3409087"/>
        <c:crosses val="autoZero"/>
        <c:auto val="1"/>
        <c:lblAlgn val="ctr"/>
        <c:lblOffset val="100"/>
        <c:noMultiLvlLbl val="0"/>
      </c:catAx>
      <c:valAx>
        <c:axId val="1083409087"/>
        <c:scaling>
          <c:orientation val="minMax"/>
          <c:min val="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3423007"/>
        <c:crosses val="autoZero"/>
        <c:crossBetween val="between"/>
        <c:majorUnit val="5.000000000000001E-2"/>
        <c:minorUnit val="1.0000000000000002E-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Lowest Rated Genres for Apps $10 or more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Sheet1!$S$1:$S$2</c:f>
              <c:strCache>
                <c:ptCount val="2"/>
                <c:pt idx="0">
                  <c:v>Lowest Rated Genres for Apps $10 or more</c:v>
                </c:pt>
                <c:pt idx="1">
                  <c:v>Avg_Rating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Sheet1!$R$3:$R$12</c:f>
              <c:strCache>
                <c:ptCount val="10"/>
                <c:pt idx="0">
                  <c:v>Photo &amp; Video</c:v>
                </c:pt>
                <c:pt idx="1">
                  <c:v>Business</c:v>
                </c:pt>
                <c:pt idx="2">
                  <c:v>Navigation</c:v>
                </c:pt>
                <c:pt idx="3">
                  <c:v>Music</c:v>
                </c:pt>
                <c:pt idx="4">
                  <c:v>Education</c:v>
                </c:pt>
                <c:pt idx="5">
                  <c:v>Productivity</c:v>
                </c:pt>
                <c:pt idx="6">
                  <c:v>Games</c:v>
                </c:pt>
                <c:pt idx="7">
                  <c:v>Book</c:v>
                </c:pt>
                <c:pt idx="8">
                  <c:v>Medical</c:v>
                </c:pt>
                <c:pt idx="9">
                  <c:v>Reference</c:v>
                </c:pt>
              </c:strCache>
            </c:strRef>
          </c:cat>
          <c:val>
            <c:numRef>
              <c:f>Sheet1!$S$3:$S$12</c:f>
              <c:numCache>
                <c:formatCode>0.000</c:formatCode>
                <c:ptCount val="10"/>
                <c:pt idx="0">
                  <c:v>3</c:v>
                </c:pt>
                <c:pt idx="1">
                  <c:v>4</c:v>
                </c:pt>
                <c:pt idx="2">
                  <c:v>4</c:v>
                </c:pt>
                <c:pt idx="3">
                  <c:v>4.0999999999999996</c:v>
                </c:pt>
                <c:pt idx="4">
                  <c:v>4.25</c:v>
                </c:pt>
                <c:pt idx="5">
                  <c:v>4.375</c:v>
                </c:pt>
                <c:pt idx="6">
                  <c:v>4.3928571428571397</c:v>
                </c:pt>
                <c:pt idx="7">
                  <c:v>4.5</c:v>
                </c:pt>
                <c:pt idx="8">
                  <c:v>4.5</c:v>
                </c:pt>
                <c:pt idx="9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58-4884-AD66-38DD8E6B42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00511951"/>
        <c:axId val="800512431"/>
      </c:barChart>
      <c:catAx>
        <c:axId val="8005119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512431"/>
        <c:crosses val="autoZero"/>
        <c:auto val="1"/>
        <c:lblAlgn val="ctr"/>
        <c:lblOffset val="100"/>
        <c:noMultiLvlLbl val="0"/>
      </c:catAx>
      <c:valAx>
        <c:axId val="800512431"/>
        <c:scaling>
          <c:orientation val="minMax"/>
          <c:max val="5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511951"/>
        <c:crosses val="autoZero"/>
        <c:crossBetween val="between"/>
        <c:minorUnit val="0.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Genres With Lowest Ratings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Sheet1!$M$7:$M$8</c:f>
              <c:strCache>
                <c:ptCount val="2"/>
                <c:pt idx="0">
                  <c:v>Genres with low ratings</c:v>
                </c:pt>
                <c:pt idx="1">
                  <c:v>Avg_Rating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Sheet1!$L$9:$L$18</c:f>
              <c:strCache>
                <c:ptCount val="10"/>
                <c:pt idx="0">
                  <c:v>Sports</c:v>
                </c:pt>
                <c:pt idx="1">
                  <c:v>Entertainment</c:v>
                </c:pt>
                <c:pt idx="2">
                  <c:v>Finance</c:v>
                </c:pt>
                <c:pt idx="3">
                  <c:v>News</c:v>
                </c:pt>
                <c:pt idx="4">
                  <c:v>Social Networking</c:v>
                </c:pt>
                <c:pt idx="5">
                  <c:v>Lifestyle</c:v>
                </c:pt>
                <c:pt idx="6">
                  <c:v>Travel</c:v>
                </c:pt>
                <c:pt idx="7">
                  <c:v>Utilities</c:v>
                </c:pt>
                <c:pt idx="8">
                  <c:v>Food &amp; Drink</c:v>
                </c:pt>
                <c:pt idx="9">
                  <c:v>Education</c:v>
                </c:pt>
              </c:strCache>
            </c:strRef>
          </c:cat>
          <c:val>
            <c:numRef>
              <c:f>Sheet1!$M$9:$M$18</c:f>
              <c:numCache>
                <c:formatCode>0.0000</c:formatCode>
                <c:ptCount val="10"/>
                <c:pt idx="0">
                  <c:v>3.5340909090908998</c:v>
                </c:pt>
                <c:pt idx="1">
                  <c:v>3.8281938325991098</c:v>
                </c:pt>
                <c:pt idx="2">
                  <c:v>3.8333333333333299</c:v>
                </c:pt>
                <c:pt idx="3">
                  <c:v>3.86666666666666</c:v>
                </c:pt>
                <c:pt idx="4">
                  <c:v>3.8705882352941101</c:v>
                </c:pt>
                <c:pt idx="5">
                  <c:v>3.9150943396226401</c:v>
                </c:pt>
                <c:pt idx="6">
                  <c:v>3.9193548387096699</c:v>
                </c:pt>
                <c:pt idx="7">
                  <c:v>4.0471698113207504</c:v>
                </c:pt>
                <c:pt idx="8">
                  <c:v>4.1086956521739104</c:v>
                </c:pt>
                <c:pt idx="9">
                  <c:v>4.1138211382113798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F7-42BC-8EC4-185FCB18C5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00537391"/>
        <c:axId val="800538351"/>
      </c:barChart>
      <c:catAx>
        <c:axId val="8005373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538351"/>
        <c:crosses val="autoZero"/>
        <c:auto val="1"/>
        <c:lblAlgn val="ctr"/>
        <c:lblOffset val="100"/>
        <c:noMultiLvlLbl val="0"/>
      </c:catAx>
      <c:valAx>
        <c:axId val="8005383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5373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Lowest Rated Genres for Paid Apps</a:t>
            </a:r>
            <a:r>
              <a:rPr lang="en-US" b="1" baseline="0" dirty="0">
                <a:solidFill>
                  <a:schemeClr val="tx1"/>
                </a:solidFill>
              </a:rPr>
              <a:t> With Over 100,00 Reviews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Sheet1!$P$9:$P$10</c:f>
              <c:strCache>
                <c:ptCount val="2"/>
                <c:pt idx="0">
                  <c:v>Lowest Rated Genres for Free Apps</c:v>
                </c:pt>
                <c:pt idx="1">
                  <c:v>Avg_Rating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Sheet1!$O$11:$O$20</c:f>
              <c:strCache>
                <c:ptCount val="10"/>
                <c:pt idx="0">
                  <c:v>Sports</c:v>
                </c:pt>
                <c:pt idx="1">
                  <c:v>Lifestyle</c:v>
                </c:pt>
                <c:pt idx="2">
                  <c:v>Finance</c:v>
                </c:pt>
                <c:pt idx="3">
                  <c:v>Entertainment</c:v>
                </c:pt>
                <c:pt idx="4">
                  <c:v>News</c:v>
                </c:pt>
                <c:pt idx="5">
                  <c:v>Food &amp; Drink</c:v>
                </c:pt>
                <c:pt idx="6">
                  <c:v>Travel</c:v>
                </c:pt>
                <c:pt idx="7">
                  <c:v>Social Networking</c:v>
                </c:pt>
                <c:pt idx="8">
                  <c:v>Education</c:v>
                </c:pt>
                <c:pt idx="9">
                  <c:v>Business</c:v>
                </c:pt>
              </c:strCache>
            </c:strRef>
          </c:cat>
          <c:val>
            <c:numRef>
              <c:f>Sheet1!$P$11:$P$20</c:f>
              <c:numCache>
                <c:formatCode>General</c:formatCode>
                <c:ptCount val="10"/>
                <c:pt idx="0">
                  <c:v>3.4761904761904701</c:v>
                </c:pt>
                <c:pt idx="1">
                  <c:v>3.76388888888888</c:v>
                </c:pt>
                <c:pt idx="2">
                  <c:v>3.7692307692307598</c:v>
                </c:pt>
                <c:pt idx="3">
                  <c:v>3.7803468208092399</c:v>
                </c:pt>
                <c:pt idx="4">
                  <c:v>3.7916666666666599</c:v>
                </c:pt>
                <c:pt idx="5">
                  <c:v>3.8125</c:v>
                </c:pt>
                <c:pt idx="6">
                  <c:v>3.8260869565217299</c:v>
                </c:pt>
                <c:pt idx="7">
                  <c:v>3.87654320987654</c:v>
                </c:pt>
                <c:pt idx="8">
                  <c:v>3.953125</c:v>
                </c:pt>
                <c:pt idx="9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84-4EE7-BF21-46E79AB685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07010591"/>
        <c:axId val="907011071"/>
      </c:barChart>
      <c:catAx>
        <c:axId val="907010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7011071"/>
        <c:crosses val="autoZero"/>
        <c:auto val="1"/>
        <c:lblAlgn val="ctr"/>
        <c:lblOffset val="100"/>
        <c:noMultiLvlLbl val="0"/>
      </c:catAx>
      <c:valAx>
        <c:axId val="907011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70105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tx1"/>
                </a:solidFill>
              </a:rPr>
              <a:t>Supported Languages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Sheet1!$P$1:$P$2</c:f>
              <c:strCache>
                <c:ptCount val="2"/>
                <c:pt idx="0">
                  <c:v>Supported Languages Comparison</c:v>
                </c:pt>
                <c:pt idx="1">
                  <c:v>Avg_Rating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Sheet1!$O$3:$O$6</c:f>
              <c:strCache>
                <c:ptCount val="4"/>
                <c:pt idx="0">
                  <c:v>10 - 20 languages</c:v>
                </c:pt>
                <c:pt idx="1">
                  <c:v>Greater than 30 languages</c:v>
                </c:pt>
                <c:pt idx="2">
                  <c:v>Less than 10 languages</c:v>
                </c:pt>
                <c:pt idx="3">
                  <c:v>20 - 30 languages</c:v>
                </c:pt>
              </c:strCache>
            </c:strRef>
          </c:cat>
          <c:val>
            <c:numRef>
              <c:f>Sheet1!$P$3:$P$6</c:f>
              <c:numCache>
                <c:formatCode>General</c:formatCode>
                <c:ptCount val="4"/>
                <c:pt idx="0">
                  <c:v>4.34380032206119</c:v>
                </c:pt>
                <c:pt idx="1">
                  <c:v>4.2443502824858701</c:v>
                </c:pt>
                <c:pt idx="2">
                  <c:v>4.1989503816793796</c:v>
                </c:pt>
                <c:pt idx="3">
                  <c:v>4.1049382716049303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A0-4136-B639-9DB493FAA0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4492767"/>
        <c:axId val="624493247"/>
      </c:barChart>
      <c:catAx>
        <c:axId val="6244927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4493247"/>
        <c:crosses val="autoZero"/>
        <c:auto val="1"/>
        <c:lblAlgn val="ctr"/>
        <c:lblOffset val="100"/>
        <c:noMultiLvlLbl val="0"/>
      </c:catAx>
      <c:valAx>
        <c:axId val="624493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44927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6C0ECA-5F10-4D39-9498-976AAC33B9E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83E1565-8934-4663-BD5E-264D558D3F24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C97D98F3-8BDB-4238-9261-B323D5628A98}" type="parTrans" cxnId="{5BB172FF-2C5D-46C6-9EC2-AC1027A1BBD1}">
      <dgm:prSet/>
      <dgm:spPr/>
      <dgm:t>
        <a:bodyPr/>
        <a:lstStyle/>
        <a:p>
          <a:endParaRPr lang="en-US"/>
        </a:p>
      </dgm:t>
    </dgm:pt>
    <dgm:pt modelId="{9550ED59-7D8E-4EC3-A7ED-C2F2C4403815}" type="sibTrans" cxnId="{5BB172FF-2C5D-46C6-9EC2-AC1027A1BBD1}">
      <dgm:prSet/>
      <dgm:spPr/>
      <dgm:t>
        <a:bodyPr/>
        <a:lstStyle/>
        <a:p>
          <a:endParaRPr lang="en-US"/>
        </a:p>
      </dgm:t>
    </dgm:pt>
    <dgm:pt modelId="{63A73326-C032-4F73-B532-E57A64E3C549}">
      <dgm:prSet/>
      <dgm:spPr/>
      <dgm:t>
        <a:bodyPr/>
        <a:lstStyle/>
        <a:p>
          <a:r>
            <a:rPr lang="en-US"/>
            <a:t>Market Penetration Opportunities</a:t>
          </a:r>
        </a:p>
      </dgm:t>
    </dgm:pt>
    <dgm:pt modelId="{3E54A513-B7C8-46DD-A135-2CDB69C3941B}" type="parTrans" cxnId="{C5A37A28-7AA9-4180-A4CE-C9CEEEFBFAB7}">
      <dgm:prSet/>
      <dgm:spPr/>
      <dgm:t>
        <a:bodyPr/>
        <a:lstStyle/>
        <a:p>
          <a:endParaRPr lang="en-US"/>
        </a:p>
      </dgm:t>
    </dgm:pt>
    <dgm:pt modelId="{F7B9D0A8-139B-42AA-98E5-70950C67FDCC}" type="sibTrans" cxnId="{C5A37A28-7AA9-4180-A4CE-C9CEEEFBFAB7}">
      <dgm:prSet/>
      <dgm:spPr/>
      <dgm:t>
        <a:bodyPr/>
        <a:lstStyle/>
        <a:p>
          <a:endParaRPr lang="en-US"/>
        </a:p>
      </dgm:t>
    </dgm:pt>
    <dgm:pt modelId="{7199FA29-7EC1-4895-98F4-96D6EB571EC6}">
      <dgm:prSet/>
      <dgm:spPr/>
      <dgm:t>
        <a:bodyPr/>
        <a:lstStyle/>
        <a:p>
          <a:r>
            <a:rPr lang="en-US"/>
            <a:t>Lowest Rated Apps</a:t>
          </a:r>
        </a:p>
      </dgm:t>
    </dgm:pt>
    <dgm:pt modelId="{E3B73039-910F-4867-BCE1-DEFD80580BE8}" type="parTrans" cxnId="{572FF60E-893B-4917-B232-BEB5826AC643}">
      <dgm:prSet/>
      <dgm:spPr/>
      <dgm:t>
        <a:bodyPr/>
        <a:lstStyle/>
        <a:p>
          <a:endParaRPr lang="en-US"/>
        </a:p>
      </dgm:t>
    </dgm:pt>
    <dgm:pt modelId="{ABCD3BB9-1F0E-4930-B8E9-E892150641C4}" type="sibTrans" cxnId="{572FF60E-893B-4917-B232-BEB5826AC643}">
      <dgm:prSet/>
      <dgm:spPr/>
      <dgm:t>
        <a:bodyPr/>
        <a:lstStyle/>
        <a:p>
          <a:endParaRPr lang="en-US"/>
        </a:p>
      </dgm:t>
    </dgm:pt>
    <dgm:pt modelId="{445D93DD-D007-4FF6-A092-637417A511F4}">
      <dgm:prSet/>
      <dgm:spPr/>
      <dgm:t>
        <a:bodyPr/>
        <a:lstStyle/>
        <a:p>
          <a:r>
            <a:rPr lang="en-US"/>
            <a:t>Final takeaways</a:t>
          </a:r>
        </a:p>
      </dgm:t>
    </dgm:pt>
    <dgm:pt modelId="{52B36138-4D21-4339-AA75-81DD3A237A13}" type="parTrans" cxnId="{43F18C8B-3067-4BFE-9D57-68D9A8506A03}">
      <dgm:prSet/>
      <dgm:spPr/>
      <dgm:t>
        <a:bodyPr/>
        <a:lstStyle/>
        <a:p>
          <a:endParaRPr lang="en-US"/>
        </a:p>
      </dgm:t>
    </dgm:pt>
    <dgm:pt modelId="{4090BD1A-CCA6-4717-B027-CCAB136ACEB8}" type="sibTrans" cxnId="{43F18C8B-3067-4BFE-9D57-68D9A8506A03}">
      <dgm:prSet/>
      <dgm:spPr/>
      <dgm:t>
        <a:bodyPr/>
        <a:lstStyle/>
        <a:p>
          <a:endParaRPr lang="en-US"/>
        </a:p>
      </dgm:t>
    </dgm:pt>
    <dgm:pt modelId="{826FB67D-0A80-4BA5-AD99-53CB2BD48CC6}" type="pres">
      <dgm:prSet presAssocID="{7F6C0ECA-5F10-4D39-9498-976AAC33B9E0}" presName="linear" presStyleCnt="0">
        <dgm:presLayoutVars>
          <dgm:animLvl val="lvl"/>
          <dgm:resizeHandles val="exact"/>
        </dgm:presLayoutVars>
      </dgm:prSet>
      <dgm:spPr/>
    </dgm:pt>
    <dgm:pt modelId="{D0CCE974-0641-4EB1-AED6-613ADCFE8123}" type="pres">
      <dgm:prSet presAssocID="{883E1565-8934-4663-BD5E-264D558D3F2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0CF95FF-08A2-466A-BC6C-256CF40B276E}" type="pres">
      <dgm:prSet presAssocID="{9550ED59-7D8E-4EC3-A7ED-C2F2C4403815}" presName="spacer" presStyleCnt="0"/>
      <dgm:spPr/>
    </dgm:pt>
    <dgm:pt modelId="{39CE750B-FB9C-44C6-9536-A26A3080BFF4}" type="pres">
      <dgm:prSet presAssocID="{63A73326-C032-4F73-B532-E57A64E3C549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046903D-D022-4ECA-BFEA-CFE46FB4BE78}" type="pres">
      <dgm:prSet presAssocID="{F7B9D0A8-139B-42AA-98E5-70950C67FDCC}" presName="spacer" presStyleCnt="0"/>
      <dgm:spPr/>
    </dgm:pt>
    <dgm:pt modelId="{C8B6D743-5578-4373-B988-179C03137337}" type="pres">
      <dgm:prSet presAssocID="{7199FA29-7EC1-4895-98F4-96D6EB571EC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2B1EFED-DD5F-45C0-9B2D-FB3D744AC46E}" type="pres">
      <dgm:prSet presAssocID="{ABCD3BB9-1F0E-4930-B8E9-E892150641C4}" presName="spacer" presStyleCnt="0"/>
      <dgm:spPr/>
    </dgm:pt>
    <dgm:pt modelId="{195A7AA2-35EF-47E8-8447-3D7249ABEA35}" type="pres">
      <dgm:prSet presAssocID="{445D93DD-D007-4FF6-A092-637417A511F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F1C8309-5ABA-49A3-B7EE-40F4A214FDC4}" type="presOf" srcId="{63A73326-C032-4F73-B532-E57A64E3C549}" destId="{39CE750B-FB9C-44C6-9536-A26A3080BFF4}" srcOrd="0" destOrd="0" presId="urn:microsoft.com/office/officeart/2005/8/layout/vList2"/>
    <dgm:cxn modelId="{572FF60E-893B-4917-B232-BEB5826AC643}" srcId="{7F6C0ECA-5F10-4D39-9498-976AAC33B9E0}" destId="{7199FA29-7EC1-4895-98F4-96D6EB571EC6}" srcOrd="2" destOrd="0" parTransId="{E3B73039-910F-4867-BCE1-DEFD80580BE8}" sibTransId="{ABCD3BB9-1F0E-4930-B8E9-E892150641C4}"/>
    <dgm:cxn modelId="{C5A37A28-7AA9-4180-A4CE-C9CEEEFBFAB7}" srcId="{7F6C0ECA-5F10-4D39-9498-976AAC33B9E0}" destId="{63A73326-C032-4F73-B532-E57A64E3C549}" srcOrd="1" destOrd="0" parTransId="{3E54A513-B7C8-46DD-A135-2CDB69C3941B}" sibTransId="{F7B9D0A8-139B-42AA-98E5-70950C67FDCC}"/>
    <dgm:cxn modelId="{43F18C8B-3067-4BFE-9D57-68D9A8506A03}" srcId="{7F6C0ECA-5F10-4D39-9498-976AAC33B9E0}" destId="{445D93DD-D007-4FF6-A092-637417A511F4}" srcOrd="3" destOrd="0" parTransId="{52B36138-4D21-4339-AA75-81DD3A237A13}" sibTransId="{4090BD1A-CCA6-4717-B027-CCAB136ACEB8}"/>
    <dgm:cxn modelId="{291082AF-52B9-412D-9BF0-CA02DA1644D6}" type="presOf" srcId="{883E1565-8934-4663-BD5E-264D558D3F24}" destId="{D0CCE974-0641-4EB1-AED6-613ADCFE8123}" srcOrd="0" destOrd="0" presId="urn:microsoft.com/office/officeart/2005/8/layout/vList2"/>
    <dgm:cxn modelId="{5F406AB3-9FEE-463A-B9D0-BA6EB916ACA3}" type="presOf" srcId="{7F6C0ECA-5F10-4D39-9498-976AAC33B9E0}" destId="{826FB67D-0A80-4BA5-AD99-53CB2BD48CC6}" srcOrd="0" destOrd="0" presId="urn:microsoft.com/office/officeart/2005/8/layout/vList2"/>
    <dgm:cxn modelId="{1029C2D2-BE36-4E47-8156-0A79D30A2ECF}" type="presOf" srcId="{7199FA29-7EC1-4895-98F4-96D6EB571EC6}" destId="{C8B6D743-5578-4373-B988-179C03137337}" srcOrd="0" destOrd="0" presId="urn:microsoft.com/office/officeart/2005/8/layout/vList2"/>
    <dgm:cxn modelId="{05E820FC-9AE5-4C85-A827-A53E90D491B6}" type="presOf" srcId="{445D93DD-D007-4FF6-A092-637417A511F4}" destId="{195A7AA2-35EF-47E8-8447-3D7249ABEA35}" srcOrd="0" destOrd="0" presId="urn:microsoft.com/office/officeart/2005/8/layout/vList2"/>
    <dgm:cxn modelId="{5BB172FF-2C5D-46C6-9EC2-AC1027A1BBD1}" srcId="{7F6C0ECA-5F10-4D39-9498-976AAC33B9E0}" destId="{883E1565-8934-4663-BD5E-264D558D3F24}" srcOrd="0" destOrd="0" parTransId="{C97D98F3-8BDB-4238-9261-B323D5628A98}" sibTransId="{9550ED59-7D8E-4EC3-A7ED-C2F2C4403815}"/>
    <dgm:cxn modelId="{6E3E6525-E5D8-4AD6-8D2A-9FBB0F19D434}" type="presParOf" srcId="{826FB67D-0A80-4BA5-AD99-53CB2BD48CC6}" destId="{D0CCE974-0641-4EB1-AED6-613ADCFE8123}" srcOrd="0" destOrd="0" presId="urn:microsoft.com/office/officeart/2005/8/layout/vList2"/>
    <dgm:cxn modelId="{4E1E6626-B8C7-4E6F-A344-959F4A62C881}" type="presParOf" srcId="{826FB67D-0A80-4BA5-AD99-53CB2BD48CC6}" destId="{F0CF95FF-08A2-466A-BC6C-256CF40B276E}" srcOrd="1" destOrd="0" presId="urn:microsoft.com/office/officeart/2005/8/layout/vList2"/>
    <dgm:cxn modelId="{1C17C7DD-031A-43F6-8AC9-6465C4E5BDD8}" type="presParOf" srcId="{826FB67D-0A80-4BA5-AD99-53CB2BD48CC6}" destId="{39CE750B-FB9C-44C6-9536-A26A3080BFF4}" srcOrd="2" destOrd="0" presId="urn:microsoft.com/office/officeart/2005/8/layout/vList2"/>
    <dgm:cxn modelId="{F9CD9F70-4604-4B8A-AD4E-F805AEA2F07D}" type="presParOf" srcId="{826FB67D-0A80-4BA5-AD99-53CB2BD48CC6}" destId="{B046903D-D022-4ECA-BFEA-CFE46FB4BE78}" srcOrd="3" destOrd="0" presId="urn:microsoft.com/office/officeart/2005/8/layout/vList2"/>
    <dgm:cxn modelId="{6DC352B4-3F51-4D2E-ADE5-3E07FD362618}" type="presParOf" srcId="{826FB67D-0A80-4BA5-AD99-53CB2BD48CC6}" destId="{C8B6D743-5578-4373-B988-179C03137337}" srcOrd="4" destOrd="0" presId="urn:microsoft.com/office/officeart/2005/8/layout/vList2"/>
    <dgm:cxn modelId="{B15157E8-21D3-4B6F-A8FC-4870B01BC13D}" type="presParOf" srcId="{826FB67D-0A80-4BA5-AD99-53CB2BD48CC6}" destId="{E2B1EFED-DD5F-45C0-9B2D-FB3D744AC46E}" srcOrd="5" destOrd="0" presId="urn:microsoft.com/office/officeart/2005/8/layout/vList2"/>
    <dgm:cxn modelId="{118C47A3-07AC-43A3-A60B-C2BD420D6079}" type="presParOf" srcId="{826FB67D-0A80-4BA5-AD99-53CB2BD48CC6}" destId="{195A7AA2-35EF-47E8-8447-3D7249ABEA3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CCE974-0641-4EB1-AED6-613ADCFE8123}">
      <dsp:nvSpPr>
        <dsp:cNvPr id="0" name=""/>
        <dsp:cNvSpPr/>
      </dsp:nvSpPr>
      <dsp:spPr>
        <a:xfrm>
          <a:off x="0" y="37268"/>
          <a:ext cx="10515600" cy="98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Introduction</a:t>
          </a:r>
        </a:p>
      </dsp:txBody>
      <dsp:txXfrm>
        <a:off x="47976" y="85244"/>
        <a:ext cx="10419648" cy="886848"/>
      </dsp:txXfrm>
    </dsp:sp>
    <dsp:sp modelId="{39CE750B-FB9C-44C6-9536-A26A3080BFF4}">
      <dsp:nvSpPr>
        <dsp:cNvPr id="0" name=""/>
        <dsp:cNvSpPr/>
      </dsp:nvSpPr>
      <dsp:spPr>
        <a:xfrm>
          <a:off x="0" y="1135269"/>
          <a:ext cx="10515600" cy="98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Market Penetration Opportunities</a:t>
          </a:r>
        </a:p>
      </dsp:txBody>
      <dsp:txXfrm>
        <a:off x="47976" y="1183245"/>
        <a:ext cx="10419648" cy="886848"/>
      </dsp:txXfrm>
    </dsp:sp>
    <dsp:sp modelId="{C8B6D743-5578-4373-B988-179C03137337}">
      <dsp:nvSpPr>
        <dsp:cNvPr id="0" name=""/>
        <dsp:cNvSpPr/>
      </dsp:nvSpPr>
      <dsp:spPr>
        <a:xfrm>
          <a:off x="0" y="2233269"/>
          <a:ext cx="10515600" cy="98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Lowest Rated Apps</a:t>
          </a:r>
        </a:p>
      </dsp:txBody>
      <dsp:txXfrm>
        <a:off x="47976" y="2281245"/>
        <a:ext cx="10419648" cy="886848"/>
      </dsp:txXfrm>
    </dsp:sp>
    <dsp:sp modelId="{195A7AA2-35EF-47E8-8447-3D7249ABEA35}">
      <dsp:nvSpPr>
        <dsp:cNvPr id="0" name=""/>
        <dsp:cNvSpPr/>
      </dsp:nvSpPr>
      <dsp:spPr>
        <a:xfrm>
          <a:off x="0" y="3331269"/>
          <a:ext cx="10515600" cy="98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Final takeaways</a:t>
          </a:r>
        </a:p>
      </dsp:txBody>
      <dsp:txXfrm>
        <a:off x="47976" y="3379245"/>
        <a:ext cx="10419648" cy="8868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jpeg>
</file>

<file path=ppt/media/image2.jpe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BE4D0-9149-D652-9B79-FDF785490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F751E-179E-7158-CDFF-F2C8400B2C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99FEB-A61C-5BFA-B824-8D1A45778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09247-9D75-1C85-3BE0-955A9576F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1EC68-5AC1-D8D3-3A40-E3E3E3B11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183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3CA14-F5B7-EF9A-2DDE-60CB52AC1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6D078C-C398-D256-76EC-FF5BAECCDA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19B72-2C67-E7F3-D16A-3C1DAFAC0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AB615-E4AF-EFD9-9D9F-118EBE31C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7EEEB-3365-92C6-47DC-0527A7180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615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1B7064-C38D-6F8A-FEAF-78BB095116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DDCD68-5175-3AEC-BDDA-3100594DD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A10AE-DC47-B665-516E-70C2D6AC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B07EB-C3D4-AFBD-B1DD-82041BB23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07F4A-CCEA-8B9C-BB1C-970D62E5F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54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7771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2225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1485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1685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75366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966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0BBAE-83DF-40B4-6F22-3090F6CF3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EF3FB-7730-4731-0C63-AF64BF1B3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12B18-0BA2-9623-A6CB-28264A609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02796-0E37-5F1C-B264-122234BFF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F8BDF-6589-4373-E4C8-2944AC02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48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45FCD-1A02-DE2E-751E-470C5297F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B6B1F-1972-93CB-E464-F9E7041F2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7419B-CFC0-B62F-097B-7E30E8CE5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D1A38-9764-278C-C0E9-B0FCF0279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BDE37-55C6-F34F-8203-D8500DD7C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47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35519-7193-FB37-4A3D-1E4D7A19D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A8BE2-C9ED-14C3-C737-CE906D3CC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F4EE6E-2778-B5A6-F483-85231189A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88BB54-F160-BB87-6392-84EBFC678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68F9AA-2623-215A-E2B0-AF2E2E644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540FBA-C103-8460-55EB-6CEB7C575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363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149C-1988-E61B-C960-8A3491B19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B8254-95A5-9B7D-3C86-652AD9BCB6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9CCCB8-7E74-81D4-64FC-D05E5D7D1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A6C52B-F373-BDCB-15DE-CC1D360135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CEF11C-8D2D-88B8-C3D0-946124B856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D46DDD-EDBF-D0BE-2C1A-EAC77F38D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E761E0-BACC-EDD2-CC16-C0C3026E2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8E333A-6ADA-E263-1DAF-AC01D148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0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35B68-E7A3-0CAF-5C6B-DEEEDE83F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1CB19D-C081-B979-1F1D-E6B495AB0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8B64D-CF27-4CE8-8C11-EC369F016305}" type="datetimeFigureOut">
              <a:rPr lang="en-US" smtClean="0"/>
              <a:t>3/27/2024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2FF12-F4DC-4CB0-C158-5D7DA9CF4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DE3B88-E57B-7CE4-FC4B-50C7762A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4041C-68C3-4BDA-AB97-3B15F0E1BA71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Placeholder 8">
            <a:extLst>
              <a:ext uri="{FF2B5EF4-FFF2-40B4-BE49-F238E27FC236}">
                <a16:creationId xmlns:a16="http://schemas.microsoft.com/office/drawing/2014/main" id="{57214094-DFA1-251F-69D7-28A1ECC72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5254E15-63F7-7BCC-5D89-CDA0F614E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111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F5B541-9210-4768-1D53-673BD5A7A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492B4D-9474-EBCF-A1F2-2EC0D08B5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3FEE61-9005-9756-B26C-30FF21776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397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E6939-07BB-56E6-1E8A-D9858F6EB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4E01B-8107-8E52-23A6-2C56AEDD0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96B2CA-EEE0-F326-ABF7-E3BADF17ED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1E0919-2E87-83CF-2E32-D22FDD951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4F6C71-CA00-C9CD-3B05-0832CF68B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1BC15B-749F-0F92-2526-21D28C593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29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C4E0F-1ACC-E86E-D2B3-461FF6910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9637A8-A409-FE6A-CE3D-1AE0844C48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2F3591-EE7D-DDD1-09AE-7E2D76F647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4FE94-49C5-120A-C0E7-DFC462275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C81EA-4B61-F619-C11A-E7CB5340E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252642-AE03-3416-CEC2-33F76B1D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987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E61C92-E35E-FEE7-E5DA-E7ED347DF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01686-37A0-C28F-1316-BA970FF89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E0C600-2A00-075A-37BD-AE86EDC033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3/26/2024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C49A5-17B3-CFE7-39F7-15AB374164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98F84-A8D8-976E-FD56-5F41955274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508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5" r:id="rId17"/>
    <p:sldLayoutId id="2147483654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Content Placeholder 4" descr="A blue square with white logo&#10;&#10;Description automatically generated">
            <a:extLst>
              <a:ext uri="{FF2B5EF4-FFF2-40B4-BE49-F238E27FC236}">
                <a16:creationId xmlns:a16="http://schemas.microsoft.com/office/drawing/2014/main" id="{BF5F7E65-F65F-E055-9ED9-5EAC40E3DE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476" b="16525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E5C95DBC-F7EE-BB82-41C3-1155DB361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1122363"/>
            <a:ext cx="9795637" cy="22207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>
                <a:solidFill>
                  <a:srgbClr val="FFFFFF"/>
                </a:solidFill>
              </a:rPr>
              <a:t>App Store Analysis</a:t>
            </a:r>
          </a:p>
        </p:txBody>
      </p:sp>
    </p:spTree>
    <p:extLst>
      <p:ext uri="{BB962C8B-B14F-4D97-AF65-F5344CB8AC3E}">
        <p14:creationId xmlns:p14="http://schemas.microsoft.com/office/powerpoint/2010/main" val="312132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479959"/>
            <a:ext cx="9653286" cy="1158254"/>
          </a:xfrm>
          <a:noFill/>
        </p:spPr>
        <p:txBody>
          <a:bodyPr/>
          <a:lstStyle/>
          <a:p>
            <a:r>
              <a:rPr lang="en-US" dirty="0"/>
              <a:t>Opportunities for Improvement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89B29DC-1E48-4356-B67F-6458FB3497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1792169"/>
              </p:ext>
            </p:extLst>
          </p:nvPr>
        </p:nvGraphicFramePr>
        <p:xfrm>
          <a:off x="1145532" y="1895474"/>
          <a:ext cx="5731518" cy="3648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4FAEA4E-9956-6F6C-E55F-2529239C4E39}"/>
              </a:ext>
            </a:extLst>
          </p:cNvPr>
          <p:cNvSpPr txBox="1"/>
          <p:nvPr/>
        </p:nvSpPr>
        <p:spPr>
          <a:xfrm>
            <a:off x="7077074" y="2565349"/>
            <a:ext cx="39693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Apps that offer support for 10-20 languages have the highest user ratings</a:t>
            </a:r>
          </a:p>
          <a:p>
            <a:endParaRPr lang="en-US" dirty="0"/>
          </a:p>
          <a:p>
            <a:r>
              <a:rPr lang="en-US" dirty="0"/>
              <a:t>Apps that support 20-30 languages have lower reviews, highlighting an opportunity to provide better support or translations to more languages.</a:t>
            </a:r>
          </a:p>
        </p:txBody>
      </p:sp>
    </p:spTree>
    <p:extLst>
      <p:ext uri="{BB962C8B-B14F-4D97-AF65-F5344CB8AC3E}">
        <p14:creationId xmlns:p14="http://schemas.microsoft.com/office/powerpoint/2010/main" val="705001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C61CC16-17FE-0648-0F43-EAF814B69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61275" y="1134320"/>
            <a:ext cx="4803494" cy="78539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3EF6EE1-731F-12B6-CB93-FA4A14E509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61275" y="2141921"/>
            <a:ext cx="4803494" cy="3576717"/>
          </a:xfrm>
        </p:spPr>
        <p:txBody>
          <a:bodyPr/>
          <a:lstStyle/>
          <a:p>
            <a:r>
              <a:rPr lang="en-US" dirty="0"/>
              <a:t>The business should create an app in the following genres: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Business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Navigation</a:t>
            </a:r>
          </a:p>
          <a:p>
            <a:r>
              <a:rPr lang="en-US" dirty="0"/>
              <a:t>Both genres have a small number of apps in the App Store, meaning less competition.</a:t>
            </a:r>
          </a:p>
          <a:p>
            <a:r>
              <a:rPr lang="en-US" dirty="0"/>
              <a:t>Both Business and Navigation apps also have the lowest user ratings in all genres for paid apps creating opportunities to provide better products for consumers.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8" name="Picture Placeholder 37" descr="A person writing on a glass board">
            <a:extLst>
              <a:ext uri="{FF2B5EF4-FFF2-40B4-BE49-F238E27FC236}">
                <a16:creationId xmlns:a16="http://schemas.microsoft.com/office/drawing/2014/main" id="{BB1CE701-01CA-6742-A69C-8DE01DEABF8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" r="6"/>
          <a:stretch/>
        </p:blipFill>
        <p:spPr/>
      </p:pic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t">
            <a:noAutofit/>
          </a:bodyPr>
          <a:lstStyle/>
          <a:p>
            <a:r>
              <a:rPr lang="en-US"/>
              <a:t>Agenda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3BECF15-7CD9-D30C-6CCE-8FD42D338E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39445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bg1">
              <a:alpha val="95000"/>
            </a:schemeClr>
          </a:solidFill>
        </p:spPr>
        <p:txBody>
          <a:bodyPr anchor="ctr"/>
          <a:lstStyle/>
          <a:p>
            <a:r>
              <a:rPr lang="en-US" dirty="0"/>
              <a:t>Introduction</a:t>
            </a:r>
          </a:p>
        </p:txBody>
      </p:sp>
      <p:pic>
        <p:nvPicPr>
          <p:cNvPr id="11" name="Picture Placeholder 10" descr="A close up of a phone screen&#10;&#10;Description automatically generated">
            <a:extLst>
              <a:ext uri="{FF2B5EF4-FFF2-40B4-BE49-F238E27FC236}">
                <a16:creationId xmlns:a16="http://schemas.microsoft.com/office/drawing/2014/main" id="{8243B9EA-1C9D-FE24-B978-F7A154DB09C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63" r="175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Project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598" y="2516218"/>
            <a:ext cx="8959850" cy="354171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company is looking to expand into the mobile applications market and is looking for insight to help determine whether their app should be free or paid</a:t>
            </a:r>
          </a:p>
          <a:p>
            <a:r>
              <a:rPr lang="en-US" dirty="0"/>
              <a:t>Identify market trends and opportunities for growth and profit using data analysis for support</a:t>
            </a:r>
          </a:p>
          <a:p>
            <a:r>
              <a:rPr lang="en-US" dirty="0"/>
              <a:t>Determine a price point for the company to maximize profits and consumer engagements in the App Store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/>
              <a:t>Market Penetration Opportunities</a:t>
            </a:r>
          </a:p>
        </p:txBody>
      </p:sp>
      <p:pic>
        <p:nvPicPr>
          <p:cNvPr id="16" name="Picture Placeholder 15" descr="A person giving a presentation to a group of people&#10;&#10;Description automatically generated">
            <a:extLst>
              <a:ext uri="{FF2B5EF4-FFF2-40B4-BE49-F238E27FC236}">
                <a16:creationId xmlns:a16="http://schemas.microsoft.com/office/drawing/2014/main" id="{467C91F2-79B6-A154-348A-04AAD21673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2" r="93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7" y="650369"/>
            <a:ext cx="8958805" cy="1077230"/>
          </a:xfrm>
          <a:noFill/>
        </p:spPr>
        <p:txBody>
          <a:bodyPr/>
          <a:lstStyle/>
          <a:p>
            <a:r>
              <a:rPr lang="en-US" dirty="0"/>
              <a:t>Market Penetration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45EF5A28-6C4C-4E92-9EDB-90277A04AE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53676"/>
              </p:ext>
            </p:extLst>
          </p:nvPr>
        </p:nvGraphicFramePr>
        <p:xfrm>
          <a:off x="1006413" y="2066026"/>
          <a:ext cx="5446145" cy="32996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DC7E263-1CE9-B282-0573-BA51E8106B94}"/>
              </a:ext>
            </a:extLst>
          </p:cNvPr>
          <p:cNvSpPr txBox="1"/>
          <p:nvPr/>
        </p:nvSpPr>
        <p:spPr>
          <a:xfrm>
            <a:off x="6616460" y="2182483"/>
            <a:ext cx="427870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Almost 50% of all apps in the App Store are Games, followed by Entertainment and Education apps.</a:t>
            </a:r>
          </a:p>
          <a:p>
            <a:endParaRPr lang="en-US" dirty="0"/>
          </a:p>
          <a:p>
            <a:r>
              <a:rPr lang="en-US" dirty="0"/>
              <a:t>App genres with the least market share in the App Store include: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Navigation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Business</a:t>
            </a:r>
          </a:p>
        </p:txBody>
      </p:sp>
    </p:spTree>
    <p:extLst>
      <p:ext uri="{BB962C8B-B14F-4D97-AF65-F5344CB8AC3E}">
        <p14:creationId xmlns:p14="http://schemas.microsoft.com/office/powerpoint/2010/main" val="281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7" y="484151"/>
            <a:ext cx="8958805" cy="1077230"/>
          </a:xfrm>
          <a:noFill/>
        </p:spPr>
        <p:txBody>
          <a:bodyPr/>
          <a:lstStyle/>
          <a:p>
            <a:r>
              <a:rPr lang="en-US" dirty="0"/>
              <a:t>Market Penetration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2370FA3-BA94-4ED8-90C5-096BDA2852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9731012"/>
              </p:ext>
            </p:extLst>
          </p:nvPr>
        </p:nvGraphicFramePr>
        <p:xfrm>
          <a:off x="1083663" y="1561381"/>
          <a:ext cx="5012337" cy="3050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5A15456-1E58-42CE-A127-8247AE6CC8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8914944"/>
              </p:ext>
            </p:extLst>
          </p:nvPr>
        </p:nvGraphicFramePr>
        <p:xfrm>
          <a:off x="6262779" y="1561381"/>
          <a:ext cx="4589252" cy="3050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16F2A02-C743-42A9-2F1F-9C63242CEA41}"/>
              </a:ext>
            </a:extLst>
          </p:cNvPr>
          <p:cNvSpPr txBox="1"/>
          <p:nvPr/>
        </p:nvSpPr>
        <p:spPr>
          <a:xfrm>
            <a:off x="1426233" y="4696454"/>
            <a:ext cx="5089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Higher user ratings for paid apps indicate opportunities for profit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08924-F13E-0A32-61C4-3249EF92BFFC}"/>
              </a:ext>
            </a:extLst>
          </p:cNvPr>
          <p:cNvSpPr txBox="1"/>
          <p:nvPr/>
        </p:nvSpPr>
        <p:spPr>
          <a:xfrm>
            <a:off x="6507776" y="4696454"/>
            <a:ext cx="4257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Business and Navigation apps have a low market share and low rated apps $10 or more, highlights opportunities for market penetration</a:t>
            </a:r>
          </a:p>
        </p:txBody>
      </p:sp>
    </p:spTree>
    <p:extLst>
      <p:ext uri="{BB962C8B-B14F-4D97-AF65-F5344CB8AC3E}">
        <p14:creationId xmlns:p14="http://schemas.microsoft.com/office/powerpoint/2010/main" val="4156954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Lowest  Rated Apps</a:t>
            </a:r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479959"/>
            <a:ext cx="9653286" cy="1158254"/>
          </a:xfrm>
          <a:noFill/>
        </p:spPr>
        <p:txBody>
          <a:bodyPr/>
          <a:lstStyle/>
          <a:p>
            <a:r>
              <a:rPr lang="en-US" dirty="0"/>
              <a:t>Opportunities for Improvement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142B87C-5DAA-44D5-86B1-0A633AAAEE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5579259"/>
              </p:ext>
            </p:extLst>
          </p:nvPr>
        </p:nvGraphicFramePr>
        <p:xfrm>
          <a:off x="1031690" y="1933574"/>
          <a:ext cx="5064310" cy="3152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38833BF-DF29-41F5-A5A1-AF0BBABE08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4988628"/>
              </p:ext>
            </p:extLst>
          </p:nvPr>
        </p:nvGraphicFramePr>
        <p:xfrm>
          <a:off x="6254935" y="1933574"/>
          <a:ext cx="4905375" cy="3152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FB84F9C-6D48-9324-F40F-44FB6093D969}"/>
              </a:ext>
            </a:extLst>
          </p:cNvPr>
          <p:cNvSpPr txBox="1"/>
          <p:nvPr/>
        </p:nvSpPr>
        <p:spPr>
          <a:xfrm>
            <a:off x="1419225" y="5086348"/>
            <a:ext cx="9277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Various overlap in terms of lowest rated apps. Sports, Entertainment, News and Finance apps have the lowest user rating even for well-established apps with over 100,000 reviews</a:t>
            </a:r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  <a:fontScheme name="Office">
    <a:majorFont>
      <a:latin typeface="Aptos Display" panose="0211000402020202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Aptos Narrow" panose="0211000402020202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  <a:ln w="2540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1051</TotalTime>
  <Words>319</Words>
  <Application>Microsoft Office PowerPoint</Application>
  <PresentationFormat>Widescreen</PresentationFormat>
  <Paragraphs>42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App Store Analysis</vt:lpstr>
      <vt:lpstr>Agenda</vt:lpstr>
      <vt:lpstr>Introduction</vt:lpstr>
      <vt:lpstr>Project Objective</vt:lpstr>
      <vt:lpstr>Market Penetration Opportunities</vt:lpstr>
      <vt:lpstr>Market Penetration</vt:lpstr>
      <vt:lpstr>Market Penetration</vt:lpstr>
      <vt:lpstr>Lowest  Rated Apps</vt:lpstr>
      <vt:lpstr>Opportunities for Improvement</vt:lpstr>
      <vt:lpstr>Opportunities for Improvement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Andy Chen</dc:creator>
  <cp:lastModifiedBy>Andy Chen</cp:lastModifiedBy>
  <cp:revision>3</cp:revision>
  <dcterms:created xsi:type="dcterms:W3CDTF">2024-03-26T21:25:58Z</dcterms:created>
  <dcterms:modified xsi:type="dcterms:W3CDTF">2024-03-27T14:57:04Z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